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3" r:id="rId9"/>
    <p:sldId id="265" r:id="rId10"/>
    <p:sldId id="264" r:id="rId11"/>
    <p:sldId id="277" r:id="rId12"/>
    <p:sldId id="278" r:id="rId13"/>
    <p:sldId id="266" r:id="rId14"/>
    <p:sldId id="267" r:id="rId15"/>
    <p:sldId id="279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160" y="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 algn="just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84471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7800" y="5013325"/>
            <a:ext cx="2759251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0" dirty="0" smtClean="0">
                <a:latin typeface="Times New Roman"/>
                <a:cs typeface="Times New Roman"/>
              </a:rPr>
              <a:t>목표와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문제점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Times New Roman"/>
                <a:cs typeface="Times New Roman"/>
              </a:rPr>
              <a:t>철강 표면 촬영 및 </a:t>
            </a:r>
            <a:r>
              <a:rPr lang="en-US" altLang="ko-KR" sz="100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모델로 데이터 전송용 </a:t>
            </a:r>
            <a:r>
              <a:rPr lang="en-US" altLang="ko-KR" sz="1000" dirty="0" smtClean="0">
                <a:latin typeface="Times New Roman"/>
                <a:cs typeface="Times New Roman"/>
              </a:rPr>
              <a:t>App </a:t>
            </a:r>
            <a:r>
              <a:rPr lang="ko-KR" altLang="en-US" sz="1000" dirty="0" smtClean="0">
                <a:latin typeface="Times New Roman"/>
                <a:cs typeface="Times New Roman"/>
              </a:rPr>
              <a:t>제작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Times New Roman"/>
                <a:cs typeface="Times New Roman"/>
              </a:rPr>
              <a:t>성능을 올리기 위한 이미지 편집 기능 제작</a:t>
            </a:r>
            <a:r>
              <a:rPr lang="en-US" altLang="ko-KR" sz="1000" dirty="0" smtClean="0">
                <a:latin typeface="Times New Roman"/>
                <a:cs typeface="Times New Roman"/>
              </a:rPr>
              <a:t/>
            </a:r>
            <a:br>
              <a:rPr lang="en-US" altLang="ko-KR" sz="1000" dirty="0" smtClean="0">
                <a:latin typeface="Times New Roman"/>
                <a:cs typeface="Times New Roman"/>
              </a:rPr>
            </a:br>
            <a:r>
              <a:rPr lang="en-US" altLang="ko-KR" sz="1000" u="sng" dirty="0" smtClean="0">
                <a:latin typeface="Times New Roman"/>
                <a:cs typeface="Times New Roman"/>
              </a:rPr>
              <a:t>(Framework</a:t>
            </a:r>
            <a:r>
              <a:rPr lang="ko-KR" altLang="en-US" sz="1000" u="sng" dirty="0" smtClean="0">
                <a:latin typeface="Times New Roman"/>
                <a:cs typeface="Times New Roman"/>
              </a:rPr>
              <a:t>에서 </a:t>
            </a:r>
            <a:r>
              <a:rPr lang="ko-KR" altLang="en-US" sz="1000" u="sng" dirty="0" err="1" smtClean="0">
                <a:latin typeface="Times New Roman"/>
                <a:cs typeface="Times New Roman"/>
              </a:rPr>
              <a:t>미제공</a:t>
            </a:r>
            <a:r>
              <a:rPr lang="en-US" altLang="ko-KR" sz="1000" u="sng" dirty="0" smtClean="0">
                <a:latin typeface="Times New Roman"/>
                <a:cs typeface="Times New Roman"/>
              </a:rPr>
              <a:t>)</a:t>
            </a: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0" dirty="0" smtClean="0">
                <a:latin typeface="Times New Roman"/>
                <a:cs typeface="Times New Roman"/>
              </a:rPr>
              <a:t>해결 후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효과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6841" y="683693"/>
            <a:ext cx="4377494" cy="3339032"/>
            <a:chOff x="461644" y="746126"/>
            <a:chExt cx="3588121" cy="296793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58246" y="3536241"/>
              <a:ext cx="994916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712528" y="704883"/>
            <a:ext cx="1916872" cy="3317842"/>
            <a:chOff x="4734672" y="746125"/>
            <a:chExt cx="1666128" cy="312725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4672" y="746125"/>
              <a:ext cx="1666128" cy="284963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750333" y="3695562"/>
              <a:ext cx="163480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촬영된 이미지에서 배경을 제거하는 중인 모습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51596" y="727125"/>
            <a:ext cx="1934869" cy="3295600"/>
            <a:chOff x="7010400" y="742784"/>
            <a:chExt cx="1676400" cy="309637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0400" y="742784"/>
              <a:ext cx="1676400" cy="284577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521427" y="3661335"/>
              <a:ext cx="536351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결과 이미지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34823" y="4133534"/>
            <a:ext cx="9009177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이 서비스를 실제 현장에 적용했을 때를 가정해 이미지 데이터가 아닌 </a:t>
            </a:r>
            <a:r>
              <a:rPr lang="ko-KR" altLang="en-US" sz="1000" u="sng" dirty="0" smtClean="0"/>
              <a:t>실제 철강을 </a:t>
            </a:r>
            <a:r>
              <a:rPr lang="ko-KR" altLang="en-US" sz="1000" u="sng" dirty="0" smtClean="0"/>
              <a:t>촬영한 사진을 </a:t>
            </a:r>
            <a:r>
              <a:rPr lang="en-US" altLang="ko-KR" sz="1000" u="sng" dirty="0" smtClean="0"/>
              <a:t>AI </a:t>
            </a:r>
            <a:r>
              <a:rPr lang="ko-KR" altLang="en-US" sz="1000" u="sng" dirty="0" smtClean="0"/>
              <a:t>모델로 전송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 과정에서 </a:t>
            </a:r>
            <a:r>
              <a:rPr lang="ko-KR" altLang="en-US" sz="1000" u="sng" dirty="0" smtClean="0"/>
              <a:t>바닥과 철강 사이의 </a:t>
            </a:r>
            <a:r>
              <a:rPr lang="en-US" altLang="ko-KR" sz="1000" u="sng" dirty="0" smtClean="0"/>
              <a:t>edge</a:t>
            </a:r>
            <a:r>
              <a:rPr lang="ko-KR" altLang="en-US" sz="1000" u="sng" dirty="0" smtClean="0"/>
              <a:t>를 결함으로 인식</a:t>
            </a:r>
            <a:r>
              <a:rPr lang="ko-KR" altLang="en-US" sz="1000" dirty="0" smtClean="0"/>
              <a:t>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성능이 크게 </a:t>
            </a:r>
            <a:r>
              <a:rPr lang="ko-KR" altLang="en-US" sz="1000" dirty="0" smtClean="0"/>
              <a:t>떨어지는 문제가 발생하였습니다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해당 문제는 </a:t>
            </a:r>
            <a:r>
              <a:rPr lang="ko-KR" altLang="en-US" sz="1000" u="sng" dirty="0" smtClean="0"/>
              <a:t>배경을 제거하는 기능을 직접 만들어</a:t>
            </a:r>
            <a:r>
              <a:rPr lang="en-US" altLang="ko-KR" sz="1000" u="sng" dirty="0" smtClean="0"/>
              <a:t>(Framework </a:t>
            </a:r>
            <a:r>
              <a:rPr lang="ko-KR" altLang="en-US" sz="1000" u="sng" dirty="0" err="1" smtClean="0"/>
              <a:t>미제공</a:t>
            </a:r>
            <a:r>
              <a:rPr lang="en-US" altLang="ko-KR" sz="1000" u="sng" dirty="0" smtClean="0"/>
              <a:t>)</a:t>
            </a:r>
            <a:r>
              <a:rPr lang="ko-KR" altLang="en-US" sz="1000" dirty="0" smtClean="0"/>
              <a:t> 다시 </a:t>
            </a:r>
            <a:r>
              <a:rPr lang="ko-KR" altLang="en-US" sz="1000" u="sng" dirty="0" smtClean="0"/>
              <a:t>기존의 성능</a:t>
            </a:r>
            <a:r>
              <a:rPr lang="en-US" altLang="ko-KR" sz="1000" u="sng" dirty="0" smtClean="0"/>
              <a:t>(90% </a:t>
            </a:r>
            <a:r>
              <a:rPr lang="ko-KR" altLang="en-US" sz="1000" u="sng" dirty="0" smtClean="0"/>
              <a:t>이상</a:t>
            </a:r>
            <a:r>
              <a:rPr lang="en-US" altLang="ko-KR" sz="1000" u="sng" dirty="0" smtClean="0"/>
              <a:t>)</a:t>
            </a:r>
            <a:r>
              <a:rPr lang="ko-KR" altLang="en-US" sz="1000" u="sng" dirty="0" smtClean="0"/>
              <a:t>으로 복구하여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669925"/>
            <a:ext cx="883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또한 </a:t>
            </a:r>
            <a:r>
              <a:rPr lang="en-US" altLang="ko-KR" sz="1000" dirty="0" smtClean="0"/>
              <a:t>JPA</a:t>
            </a:r>
            <a:r>
              <a:rPr lang="ko-KR" altLang="en-US" sz="1000" dirty="0" smtClean="0"/>
              <a:t>를 이용한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서버를 통하여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에 접근하도록 </a:t>
            </a:r>
            <a:r>
              <a:rPr lang="ko-KR" altLang="en-US" sz="1000" dirty="0" smtClean="0"/>
              <a:t>계획하여 </a:t>
            </a:r>
            <a:r>
              <a:rPr lang="ko-KR" altLang="en-US" sz="1000" u="sng" dirty="0" smtClean="0"/>
              <a:t>직접 서버를 구축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필요한 기능이 적은데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서버를 만든다는 것은 매우 </a:t>
            </a:r>
            <a:r>
              <a:rPr lang="ko-KR" altLang="en-US" sz="1000" dirty="0" smtClean="0"/>
              <a:t>비효율적이지만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뒤에 언급할 </a:t>
            </a: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가지의 이유로 </a:t>
            </a:r>
            <a:r>
              <a:rPr lang="en-US" altLang="ko-KR" sz="1000" u="sng" dirty="0" smtClean="0"/>
              <a:t>JPA</a:t>
            </a:r>
            <a:r>
              <a:rPr lang="ko-KR" altLang="en-US" sz="1000" u="sng" dirty="0" smtClean="0"/>
              <a:t>를 이용하는 서버의 구축을 계획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배포 이후 </a:t>
            </a:r>
            <a:r>
              <a:rPr lang="ko-KR" altLang="en-US" sz="1000" u="sng" dirty="0" smtClean="0"/>
              <a:t>사용중인 결함 촬영용 </a:t>
            </a:r>
            <a:r>
              <a:rPr lang="en-US" altLang="ko-KR" sz="1000" u="sng" dirty="0" smtClean="0"/>
              <a:t>App</a:t>
            </a:r>
            <a:r>
              <a:rPr lang="ko-KR" altLang="en-US" sz="1000" u="sng" dirty="0" smtClean="0"/>
              <a:t>의 업데이트가 쉽지 </a:t>
            </a:r>
            <a:r>
              <a:rPr lang="ko-KR" altLang="en-US" sz="1000" u="sng" dirty="0" smtClean="0"/>
              <a:t>않</a:t>
            </a:r>
            <a:r>
              <a:rPr lang="ko-KR" altLang="en-US" sz="1000" u="sng" dirty="0"/>
              <a:t>은</a:t>
            </a:r>
            <a:r>
              <a:rPr lang="ko-KR" altLang="en-US" sz="1000" u="sng" dirty="0" smtClean="0"/>
              <a:t> </a:t>
            </a:r>
            <a:r>
              <a:rPr lang="ko-KR" altLang="en-US" sz="1000" u="sng" dirty="0" smtClean="0"/>
              <a:t>점</a:t>
            </a:r>
            <a:r>
              <a:rPr lang="en-US" altLang="ko-KR" sz="1000" dirty="0" smtClean="0"/>
              <a:t>, </a:t>
            </a:r>
            <a:r>
              <a:rPr lang="en-US" altLang="ko-KR" sz="1000" u="sng" dirty="0" smtClean="0"/>
              <a:t>API </a:t>
            </a:r>
            <a:r>
              <a:rPr lang="ko-KR" altLang="en-US" sz="1000" u="sng" dirty="0" smtClean="0"/>
              <a:t>사용자가 </a:t>
            </a:r>
            <a:r>
              <a:rPr lang="en-US" altLang="ko-KR" sz="1000" u="sng" dirty="0" smtClean="0"/>
              <a:t>SQL</a:t>
            </a:r>
            <a:r>
              <a:rPr lang="ko-KR" altLang="en-US" sz="1000" u="sng" dirty="0" smtClean="0"/>
              <a:t>문을 직접 쓰지 않는 점</a:t>
            </a:r>
            <a:r>
              <a:rPr lang="en-US" altLang="ko-KR" sz="1000" u="sng" dirty="0" smtClean="0"/>
              <a:t>.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그리고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테이블 구조 </a:t>
            </a:r>
            <a:r>
              <a:rPr lang="ko-KR" altLang="en-US" sz="1000" dirty="0"/>
              <a:t>변경과 같은 </a:t>
            </a:r>
            <a:r>
              <a:rPr lang="ko-KR" altLang="en-US" sz="1000" u="sng" dirty="0" smtClean="0"/>
              <a:t>기능의 유지보수 </a:t>
            </a:r>
            <a:r>
              <a:rPr lang="ko-KR" altLang="en-US" sz="1000" u="sng" dirty="0"/>
              <a:t>관점에서 굉장히 </a:t>
            </a:r>
            <a:r>
              <a:rPr lang="ko-KR" altLang="en-US" sz="1000" u="sng" dirty="0" smtClean="0"/>
              <a:t>효과적인 점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이는 촬영을 위한 </a:t>
            </a:r>
            <a:r>
              <a:rPr lang="ko-KR" altLang="en-US" sz="1000" u="sng" dirty="0" smtClean="0"/>
              <a:t>구조물 설계와 발견된 기능적 결함 해결의 분리</a:t>
            </a:r>
            <a:r>
              <a:rPr lang="ko-KR" altLang="en-US" sz="1000" dirty="0" smtClean="0"/>
              <a:t>를 가능하게 만들어 팀원과 분업하여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할 수 있었습니다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이후에는 </a:t>
            </a:r>
            <a:r>
              <a:rPr lang="en-US" altLang="ko-KR" sz="1000" u="sng" dirty="0" smtClean="0"/>
              <a:t>h2 </a:t>
            </a:r>
            <a:r>
              <a:rPr lang="ko-KR" altLang="en-US" sz="1000" u="sng" dirty="0" smtClean="0"/>
              <a:t>서버를 이용</a:t>
            </a:r>
            <a:r>
              <a:rPr lang="ko-KR" altLang="en-US" sz="1000" dirty="0" smtClean="0"/>
              <a:t>하여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DB </a:t>
            </a:r>
            <a:r>
              <a:rPr lang="ko-KR" altLang="en-US" sz="1000" u="sng" dirty="0" smtClean="0"/>
              <a:t>연동에 필요한 물질적 비용</a:t>
            </a:r>
            <a:r>
              <a:rPr lang="ko-KR" altLang="en-US" sz="1000" u="sng" dirty="0" smtClean="0"/>
              <a:t>을 없애고 시간적 비용을 절약</a:t>
            </a:r>
            <a:r>
              <a:rPr lang="ko-KR" altLang="en-US" sz="1000" dirty="0" smtClean="0"/>
              <a:t>하였으며 이후에는 </a:t>
            </a:r>
            <a:r>
              <a:rPr lang="en-US" altLang="ko-KR" sz="1000" dirty="0" smtClean="0"/>
              <a:t>Docker</a:t>
            </a:r>
            <a:r>
              <a:rPr lang="ko-KR" altLang="en-US" sz="1000" dirty="0" smtClean="0"/>
              <a:t>를 통해 서버를 백그라운드에서 구동하고 최종적으로 </a:t>
            </a:r>
            <a:r>
              <a:rPr lang="en-US" altLang="ko-KR" sz="1000" u="sng" dirty="0" smtClean="0"/>
              <a:t>AWS EC2</a:t>
            </a:r>
            <a:r>
              <a:rPr lang="ko-KR" altLang="en-US" sz="1000" u="sng" dirty="0" smtClean="0"/>
              <a:t>에 서버를 배포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Docker-Compose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AWS EC2</a:t>
            </a:r>
            <a:r>
              <a:rPr lang="ko-KR" altLang="en-US" sz="1000" u="sng" dirty="0" smtClean="0"/>
              <a:t>에 대한 이해도</a:t>
            </a:r>
            <a:r>
              <a:rPr lang="ko-KR" altLang="en-US" sz="1000" dirty="0" smtClean="0"/>
              <a:t>를 높여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프레임워크를 설계하는 역량을 기를 수 있었습니다</a:t>
            </a:r>
            <a:r>
              <a:rPr lang="en-US" altLang="ko-KR" sz="1000" u="sng" dirty="0" smtClean="0"/>
              <a:t>.</a:t>
            </a:r>
            <a:endParaRPr lang="en-US" altLang="ko-KR" sz="1000" u="sng" dirty="0" smtClean="0"/>
          </a:p>
        </p:txBody>
      </p:sp>
    </p:spTree>
    <p:extLst>
      <p:ext uri="{BB962C8B-B14F-4D97-AF65-F5344CB8AC3E}">
        <p14:creationId xmlns:p14="http://schemas.microsoft.com/office/powerpoint/2010/main" val="22983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모든 과정을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</TotalTime>
  <Words>1323</Words>
  <Application>Microsoft Office PowerPoint</Application>
  <PresentationFormat>사용자 지정</PresentationFormat>
  <Paragraphs>262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Smart Factory – Capturing</vt:lpstr>
      <vt:lpstr>PowerPoint 프레젠테이션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147</cp:revision>
  <cp:lastPrinted>2024-07-31T02:53:44Z</cp:lastPrinted>
  <dcterms:created xsi:type="dcterms:W3CDTF">2024-07-30T05:28:41Z</dcterms:created>
  <dcterms:modified xsi:type="dcterms:W3CDTF">2024-08-01T06:11:28Z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